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5E4E2-127F-4348-95A5-16B891D25E9B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4E670-BFEF-4823-992B-ED759950CE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9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ADD JAY V as optional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9277D1-2402-4DDC-8596-F765D1F3A5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990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597C3-5BBB-4E93-9616-22D67AD992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77FCAB-8BDF-4807-B1E2-9D1B01AD0B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9F030-BE2E-4A43-9256-B7DB0F7A3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4101-EFD8-4AF5-8C27-7BBDE1E0A304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C0AB1-3D1B-433E-BBEE-68F991235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AD48E-FF66-4863-BB1A-DE8CF7219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B984-C97C-496C-BB66-5CDE522B2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25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BB2CA-E810-4AE3-A45E-442C5FCFD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4676C1-D91A-4CDA-815F-6334D14CF5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8D199-DFE6-45FD-9197-E2E909DC3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4101-EFD8-4AF5-8C27-7BBDE1E0A304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08CEA-8354-4BBF-BC92-060E0067B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EDABB-9DFA-4F25-A116-AC4E90426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B984-C97C-496C-BB66-5CDE522B2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08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C93E5A-C297-44DB-A5D8-51016F4656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6A854A-0F43-41D4-BE90-8B4AC8CF3D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888A4-5067-43BC-99BE-89553B262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4101-EFD8-4AF5-8C27-7BBDE1E0A304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61ABF8-4974-4EB0-AE73-48E667BEC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0FAC04-5E4E-45C0-9ECA-B8F797D71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B984-C97C-496C-BB66-5CDE522B2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03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0E07B-3C04-4D0A-ACF6-1DE64657E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2BB56-7315-40B9-A4F1-CB5342952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7EC131-9A77-49E6-9E5E-7DD30529B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4101-EFD8-4AF5-8C27-7BBDE1E0A304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D8918C-5592-498F-9CA4-442F54939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59195-4A37-4DA2-9252-3AE964494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B984-C97C-496C-BB66-5CDE522B2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1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0B648-5022-4A10-A235-08C4525E0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5EA061-F35C-4F06-9689-40357D8AE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504EDF-EF48-4236-A734-BDBF91E58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4101-EFD8-4AF5-8C27-7BBDE1E0A304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0C004-9B20-4F4E-9D6C-E23A8446C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A21B2-C7A9-4538-9EA4-FB63DD2E3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B984-C97C-496C-BB66-5CDE522B2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300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7A668-688B-4096-BCF3-43209BF20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D7CE8-A4EC-448E-8727-1DABE0C2E4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87E7E9-4442-4E29-8D47-5A6E0A474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AFAAA0-8173-40FA-A514-0B181A8A4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4101-EFD8-4AF5-8C27-7BBDE1E0A304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A3E795-B2DC-4482-B757-A39C84244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136D41-8316-4DA3-ACBC-5A9373294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B984-C97C-496C-BB66-5CDE522B2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100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E6812-84D7-40DF-B60D-26D24B15E9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52504A-C4EA-49B0-A447-0F1B30C7AF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19BDD2-C0F8-4C33-B13E-2A168CC930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F27F0D-AD5A-4E70-AEF8-A3ACD9FEDC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31624B-935F-4A29-975A-BCE6167553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5FE0E55-E21C-4DC7-8512-3A64EC169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4101-EFD8-4AF5-8C27-7BBDE1E0A304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F486D0-9763-4CC8-8E8F-641D3B328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6289E1B-E1DF-4F69-8124-C8DB82862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B984-C97C-496C-BB66-5CDE522B2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468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8D48B-73DE-4F19-95D9-1E50FB576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77F11D-4443-4B91-9B5C-D9D8B8195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4101-EFD8-4AF5-8C27-7BBDE1E0A304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AFABB7-DB9C-452F-AC3A-058A570DD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ED648F-7698-449E-8FB7-F0E43EF9C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B984-C97C-496C-BB66-5CDE522B2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B4B2BE-5646-4ED6-A286-7D5855456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4101-EFD8-4AF5-8C27-7BBDE1E0A304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6BB26D-E85A-4EF6-9A2E-8C414DAB0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996933-EB09-4DD2-A537-6F51D41FA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B984-C97C-496C-BB66-5CDE522B2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291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C8783-F10A-4056-97A7-D729632C0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95E1A-76F1-4730-AB5F-FE9E79101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8CF4B8-8011-476A-9FDC-2D706B28C8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5E567A-9129-41D0-BA92-335209B8A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4101-EFD8-4AF5-8C27-7BBDE1E0A304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358C41-DA34-45EF-900C-AC4220D79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267B97-D160-4546-B6FE-C31CF3722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B984-C97C-496C-BB66-5CDE522B2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41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0AEF8-F41A-4524-9733-74823DDDF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667F37-D5AF-4B63-A507-358E02C204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4C05DE-D12D-47B3-A60A-69D133F99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9EFA5D-7D82-494C-8C5C-D66C16B34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14101-EFD8-4AF5-8C27-7BBDE1E0A304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909789-3AA9-4557-8279-01A35708B3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4A6801-F0AD-41FB-86A0-1B5E19C2E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B984-C97C-496C-BB66-5CDE522B2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067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166635-E846-4D98-AD3B-962A280E1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DE84F7-209C-474B-94A0-5C669D144F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4248FA-9A23-4634-A856-8F11791968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14101-EFD8-4AF5-8C27-7BBDE1E0A304}" type="datetimeFigureOut">
              <a:rPr lang="en-US" smtClean="0"/>
              <a:t>1/4/2023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274232-CD48-4958-BF9C-52CD796AD1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E023C0-9C30-4AFB-9ED3-B8458806B6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CB984-C97C-496C-BB66-5CDE522B2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43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18">
            <a:extLst>
              <a:ext uri="{FF2B5EF4-FFF2-40B4-BE49-F238E27FC236}">
                <a16:creationId xmlns:a16="http://schemas.microsoft.com/office/drawing/2014/main" id="{3B3D57CA-D24D-4A55-8775-325D79086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5925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65" name="Picture 2">
            <a:extLst>
              <a:ext uri="{FF2B5EF4-FFF2-40B4-BE49-F238E27FC236}">
                <a16:creationId xmlns:a16="http://schemas.microsoft.com/office/drawing/2014/main" id="{F5127DA8-D685-43BE-9D8B-984FC590A3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374" y="155439"/>
            <a:ext cx="1126355" cy="51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 19">
            <a:extLst>
              <a:ext uri="{FF2B5EF4-FFF2-40B4-BE49-F238E27FC236}">
                <a16:creationId xmlns:a16="http://schemas.microsoft.com/office/drawing/2014/main" id="{CE2C4E7E-1A7E-4278-90E8-E5F5028423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6841" y="242045"/>
            <a:ext cx="567069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kumimoji="0" lang="en-US" altLang="en-US" sz="1800" b="1" i="0" u="sng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 JAXCC Meeting Schedule</a:t>
            </a:r>
            <a:br>
              <a:rPr kumimoji="0" lang="en-US" altLang="en-US" sz="1800" b="1" i="0" u="sng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effectLst/>
              <a:highlight>
                <a:srgbClr val="FFFF00"/>
              </a:highlight>
            </a:endParaRPr>
          </a:p>
        </p:txBody>
      </p:sp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BBE783ED-D504-4012-9287-16AB2649934C}"/>
              </a:ext>
            </a:extLst>
          </p:cNvPr>
          <p:cNvGraphicFramePr>
            <a:graphicFrameLocks noGrp="1"/>
          </p:cNvGraphicFramePr>
          <p:nvPr/>
        </p:nvGraphicFramePr>
        <p:xfrm>
          <a:off x="144135" y="836352"/>
          <a:ext cx="2096494" cy="1131062"/>
        </p:xfrm>
        <a:graphic>
          <a:graphicData uri="http://schemas.openxmlformats.org/drawingml/2006/table">
            <a:tbl>
              <a:tblPr firstRow="1" firstCol="1" bandRow="1"/>
              <a:tblGrid>
                <a:gridCol w="1049471">
                  <a:extLst>
                    <a:ext uri="{9D8B030D-6E8A-4147-A177-3AD203B41FA5}">
                      <a16:colId xmlns:a16="http://schemas.microsoft.com/office/drawing/2014/main" val="1623521825"/>
                    </a:ext>
                  </a:extLst>
                </a:gridCol>
                <a:gridCol w="1047023">
                  <a:extLst>
                    <a:ext uri="{9D8B030D-6E8A-4147-A177-3AD203B41FA5}">
                      <a16:colId xmlns:a16="http://schemas.microsoft.com/office/drawing/2014/main" val="291150414"/>
                    </a:ext>
                  </a:extLst>
                </a:gridCol>
              </a:tblGrid>
              <a:tr h="1524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Research Program Committee meetings (monthly)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8668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Feb 10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2:00-3:00 pm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76027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Mar 09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2:00-3:00 pm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6577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Apr 11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2:00-3:00 pm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1709217"/>
                  </a:ext>
                </a:extLst>
              </a:tr>
              <a:tr h="3406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May 09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2:00-3:00 pm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240220"/>
                  </a:ext>
                </a:extLst>
              </a:tr>
            </a:tbl>
          </a:graphicData>
        </a:graphic>
      </p:graphicFrame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62C90CE8-C393-4632-8AAF-9FF5F0EB4C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4065577"/>
              </p:ext>
            </p:extLst>
          </p:nvPr>
        </p:nvGraphicFramePr>
        <p:xfrm>
          <a:off x="144135" y="2072970"/>
          <a:ext cx="2106295" cy="3908806"/>
        </p:xfrm>
        <a:graphic>
          <a:graphicData uri="http://schemas.openxmlformats.org/drawingml/2006/table">
            <a:tbl>
              <a:tblPr firstRow="1" firstCol="1" bandRow="1"/>
              <a:tblGrid>
                <a:gridCol w="2106295">
                  <a:extLst>
                    <a:ext uri="{9D8B030D-6E8A-4147-A177-3AD203B41FA5}">
                      <a16:colId xmlns:a16="http://schemas.microsoft.com/office/drawing/2014/main" val="1313045030"/>
                    </a:ext>
                  </a:extLst>
                </a:gridCol>
              </a:tblGrid>
              <a:tr h="2560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Research Program Committee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589973"/>
                  </a:ext>
                </a:extLst>
              </a:tr>
              <a:tr h="183089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Deputy Director (Chair)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Director (Vice Chair)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 Leaders (PL)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 trainees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AD, Admin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Secretary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CC Admins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Dir, RPD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Dir, CFE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1430153"/>
                  </a:ext>
                </a:extLst>
              </a:tr>
              <a:tr h="19541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Additional invitees - Optional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749623"/>
                  </a:ext>
                </a:extLst>
              </a:tr>
              <a:tr h="162645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RPD writer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Dir Dev, Adv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 for Res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AD, SR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SR-JGM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Dir, SRA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AD, Finance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AD, 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601265"/>
                  </a:ext>
                </a:extLst>
              </a:tr>
            </a:tbl>
          </a:graphicData>
        </a:graphic>
      </p:graphicFrame>
      <p:graphicFrame>
        <p:nvGraphicFramePr>
          <p:cNvPr id="42" name="Table 41">
            <a:extLst>
              <a:ext uri="{FF2B5EF4-FFF2-40B4-BE49-F238E27FC236}">
                <a16:creationId xmlns:a16="http://schemas.microsoft.com/office/drawing/2014/main" id="{B9993982-D3E0-46AB-A92A-F59B8D92DE25}"/>
              </a:ext>
            </a:extLst>
          </p:cNvPr>
          <p:cNvGraphicFramePr>
            <a:graphicFrameLocks noGrp="1"/>
          </p:cNvGraphicFramePr>
          <p:nvPr/>
        </p:nvGraphicFramePr>
        <p:xfrm>
          <a:off x="2416771" y="836352"/>
          <a:ext cx="2334260" cy="756920"/>
        </p:xfrm>
        <a:graphic>
          <a:graphicData uri="http://schemas.openxmlformats.org/drawingml/2006/table">
            <a:tbl>
              <a:tblPr firstRow="1" firstCol="1" bandRow="1"/>
              <a:tblGrid>
                <a:gridCol w="1311275">
                  <a:extLst>
                    <a:ext uri="{9D8B030D-6E8A-4147-A177-3AD203B41FA5}">
                      <a16:colId xmlns:a16="http://schemas.microsoft.com/office/drawing/2014/main" val="1696694391"/>
                    </a:ext>
                  </a:extLst>
                </a:gridCol>
                <a:gridCol w="1022985">
                  <a:extLst>
                    <a:ext uri="{9D8B030D-6E8A-4147-A177-3AD203B41FA5}">
                      <a16:colId xmlns:a16="http://schemas.microsoft.com/office/drawing/2014/main" val="433781874"/>
                    </a:ext>
                  </a:extLst>
                </a:gridCol>
              </a:tblGrid>
              <a:tr h="16510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Executive Committee meetings (quarterly)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3953317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Jan 23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2:00-3:00 pm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0114257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Apr 25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2:00-3:00 pm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18213"/>
                  </a:ext>
                </a:extLst>
              </a:tr>
            </a:tbl>
          </a:graphicData>
        </a:graphic>
      </p:graphicFrame>
      <p:graphicFrame>
        <p:nvGraphicFramePr>
          <p:cNvPr id="43" name="Table 42">
            <a:extLst>
              <a:ext uri="{FF2B5EF4-FFF2-40B4-BE49-F238E27FC236}">
                <a16:creationId xmlns:a16="http://schemas.microsoft.com/office/drawing/2014/main" id="{60C2D77B-C587-4731-A945-9A139CDCC2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3669636"/>
              </p:ext>
            </p:extLst>
          </p:nvPr>
        </p:nvGraphicFramePr>
        <p:xfrm>
          <a:off x="2412326" y="1710766"/>
          <a:ext cx="2343150" cy="4271010"/>
        </p:xfrm>
        <a:graphic>
          <a:graphicData uri="http://schemas.openxmlformats.org/drawingml/2006/table">
            <a:tbl>
              <a:tblPr firstRow="1" firstCol="1" bandRow="1"/>
              <a:tblGrid>
                <a:gridCol w="2343150">
                  <a:extLst>
                    <a:ext uri="{9D8B030D-6E8A-4147-A177-3AD203B41FA5}">
                      <a16:colId xmlns:a16="http://schemas.microsoft.com/office/drawing/2014/main" val="1467973134"/>
                    </a:ext>
                  </a:extLst>
                </a:gridCol>
              </a:tblGrid>
              <a:tr h="1389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Executive Committee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435971"/>
                  </a:ext>
                </a:extLst>
              </a:tr>
              <a:tr h="188320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Director (Chair)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Deputy Director (Vice Chair)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AD, Admin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AD, SR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AD, CRTEC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AD, TI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 Leaders (PL)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Secretary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CC Admins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Dir, RPD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Dir, CFE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Dir Dev, Adv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Dir, SRA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0550653"/>
                  </a:ext>
                </a:extLst>
              </a:tr>
              <a:tr h="1389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Additional invitees - Optional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3346031"/>
                  </a:ext>
                </a:extLst>
              </a:tr>
              <a:tr h="10110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 for Res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AsD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CRTEC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AD, Finance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 trainees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RPD writer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Grants Coordinator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DD, JGM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74060"/>
                  </a:ext>
                </a:extLst>
              </a:tr>
            </a:tbl>
          </a:graphicData>
        </a:graphic>
      </p:graphicFrame>
      <p:graphicFrame>
        <p:nvGraphicFramePr>
          <p:cNvPr id="44" name="Table 43">
            <a:extLst>
              <a:ext uri="{FF2B5EF4-FFF2-40B4-BE49-F238E27FC236}">
                <a16:creationId xmlns:a16="http://schemas.microsoft.com/office/drawing/2014/main" id="{23C176FB-A72C-4F62-B79B-B082029595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9033127"/>
              </p:ext>
            </p:extLst>
          </p:nvPr>
        </p:nvGraphicFramePr>
        <p:xfrm>
          <a:off x="7174194" y="871760"/>
          <a:ext cx="2101850" cy="756920"/>
        </p:xfrm>
        <a:graphic>
          <a:graphicData uri="http://schemas.openxmlformats.org/drawingml/2006/table">
            <a:tbl>
              <a:tblPr firstRow="1" firstCol="1" bandRow="1"/>
              <a:tblGrid>
                <a:gridCol w="1012888">
                  <a:extLst>
                    <a:ext uri="{9D8B030D-6E8A-4147-A177-3AD203B41FA5}">
                      <a16:colId xmlns:a16="http://schemas.microsoft.com/office/drawing/2014/main" val="2230457317"/>
                    </a:ext>
                  </a:extLst>
                </a:gridCol>
                <a:gridCol w="1088962">
                  <a:extLst>
                    <a:ext uri="{9D8B030D-6E8A-4147-A177-3AD203B41FA5}">
                      <a16:colId xmlns:a16="http://schemas.microsoft.com/office/drawing/2014/main" val="3021971611"/>
                    </a:ext>
                  </a:extLst>
                </a:gridCol>
              </a:tblGrid>
              <a:tr h="15176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External Advisory Committee meeting (annual)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331297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May 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2:00-5:00 pm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0127052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Oct- in person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Time TBD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0029269"/>
                  </a:ext>
                </a:extLst>
              </a:tr>
            </a:tbl>
          </a:graphicData>
        </a:graphic>
      </p:graphicFrame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EF52749D-C496-440C-A0A3-695B580AE2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769329"/>
              </p:ext>
            </p:extLst>
          </p:nvPr>
        </p:nvGraphicFramePr>
        <p:xfrm>
          <a:off x="7167214" y="1710766"/>
          <a:ext cx="2115820" cy="3172158"/>
        </p:xfrm>
        <a:graphic>
          <a:graphicData uri="http://schemas.openxmlformats.org/drawingml/2006/table">
            <a:tbl>
              <a:tblPr firstRow="1" firstCol="1" bandRow="1"/>
              <a:tblGrid>
                <a:gridCol w="1196975">
                  <a:extLst>
                    <a:ext uri="{9D8B030D-6E8A-4147-A177-3AD203B41FA5}">
                      <a16:colId xmlns:a16="http://schemas.microsoft.com/office/drawing/2014/main" val="969704369"/>
                    </a:ext>
                  </a:extLst>
                </a:gridCol>
                <a:gridCol w="918845">
                  <a:extLst>
                    <a:ext uri="{9D8B030D-6E8A-4147-A177-3AD203B41FA5}">
                      <a16:colId xmlns:a16="http://schemas.microsoft.com/office/drawing/2014/main" val="3314498442"/>
                    </a:ext>
                  </a:extLst>
                </a:gridCol>
              </a:tblGrid>
              <a:tr h="219268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External Advisory Committee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604804"/>
                  </a:ext>
                </a:extLst>
              </a:tr>
              <a:tr h="1888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External board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Core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6646961"/>
                  </a:ext>
                </a:extLst>
              </a:tr>
              <a:tr h="2051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JAXCC Director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Core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2318378"/>
                  </a:ext>
                </a:extLst>
              </a:tr>
              <a:tr h="20513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All ADs, JAXCC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7045567"/>
                  </a:ext>
                </a:extLst>
              </a:tr>
              <a:tr h="18887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Other invitees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1208085"/>
                  </a:ext>
                </a:extLst>
              </a:tr>
              <a:tr h="2164856">
                <a:tc gridSpan="2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JAX CEO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JAX VP for Res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JAX EVP &amp; COO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JAX CFO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JAX CSO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Director, JMG campus - ME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Director, JGM campus - CT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Deputy Director, JAXCC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 leaders (PL), JAXCC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 trainees, JAXCC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JAX CEO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7251134"/>
                  </a:ext>
                </a:extLst>
              </a:tr>
            </a:tbl>
          </a:graphicData>
        </a:graphic>
      </p:graphicFrame>
      <p:graphicFrame>
        <p:nvGraphicFramePr>
          <p:cNvPr id="48" name="Table 47">
            <a:extLst>
              <a:ext uri="{FF2B5EF4-FFF2-40B4-BE49-F238E27FC236}">
                <a16:creationId xmlns:a16="http://schemas.microsoft.com/office/drawing/2014/main" id="{B9237352-F9F6-410C-A189-01384E0FE33F}"/>
              </a:ext>
            </a:extLst>
          </p:cNvPr>
          <p:cNvGraphicFramePr>
            <a:graphicFrameLocks noGrp="1"/>
          </p:cNvGraphicFramePr>
          <p:nvPr/>
        </p:nvGraphicFramePr>
        <p:xfrm>
          <a:off x="4924705" y="855305"/>
          <a:ext cx="2101850" cy="569849"/>
        </p:xfrm>
        <a:graphic>
          <a:graphicData uri="http://schemas.openxmlformats.org/drawingml/2006/table">
            <a:tbl>
              <a:tblPr firstRow="1" firstCol="1" bandRow="1"/>
              <a:tblGrid>
                <a:gridCol w="982980">
                  <a:extLst>
                    <a:ext uri="{9D8B030D-6E8A-4147-A177-3AD203B41FA5}">
                      <a16:colId xmlns:a16="http://schemas.microsoft.com/office/drawing/2014/main" val="637268594"/>
                    </a:ext>
                  </a:extLst>
                </a:gridCol>
                <a:gridCol w="1118870">
                  <a:extLst>
                    <a:ext uri="{9D8B030D-6E8A-4147-A177-3AD203B41FA5}">
                      <a16:colId xmlns:a16="http://schemas.microsoft.com/office/drawing/2014/main" val="3523690192"/>
                    </a:ext>
                  </a:extLst>
                </a:gridCol>
              </a:tblGrid>
              <a:tr h="151765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Internal Advisory Committee meeting (annual)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985472"/>
                  </a:ext>
                </a:extLst>
              </a:tr>
              <a:tr h="1517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Apr 27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3:00-4:00 pm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8061320"/>
                  </a:ext>
                </a:extLst>
              </a:tr>
            </a:tbl>
          </a:graphicData>
        </a:graphic>
      </p:graphicFrame>
      <p:graphicFrame>
        <p:nvGraphicFramePr>
          <p:cNvPr id="49" name="Table 48">
            <a:extLst>
              <a:ext uri="{FF2B5EF4-FFF2-40B4-BE49-F238E27FC236}">
                <a16:creationId xmlns:a16="http://schemas.microsoft.com/office/drawing/2014/main" id="{6BA29C7E-D22A-4BDF-8949-41227F8F4D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506022"/>
              </p:ext>
            </p:extLst>
          </p:nvPr>
        </p:nvGraphicFramePr>
        <p:xfrm>
          <a:off x="4941028" y="1552730"/>
          <a:ext cx="2089785" cy="3330194"/>
        </p:xfrm>
        <a:graphic>
          <a:graphicData uri="http://schemas.openxmlformats.org/drawingml/2006/table">
            <a:tbl>
              <a:tblPr firstRow="1" firstCol="1" bandRow="1"/>
              <a:tblGrid>
                <a:gridCol w="2089785">
                  <a:extLst>
                    <a:ext uri="{9D8B030D-6E8A-4147-A177-3AD203B41FA5}">
                      <a16:colId xmlns:a16="http://schemas.microsoft.com/office/drawing/2014/main" val="1611893467"/>
                    </a:ext>
                  </a:extLst>
                </a:gridCol>
              </a:tblGrid>
              <a:tr h="2247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Internal Advisory Committee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708862"/>
                  </a:ext>
                </a:extLst>
              </a:tr>
              <a:tr h="140651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JAX CEO (Chair)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VP for Research (Vice Chair)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Director, JMG campus - ME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Director, JGM campus - CT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JAX EVP &amp; COO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JAX CFO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Director, JAXCC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AD, Admin JAXCC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9418255"/>
                  </a:ext>
                </a:extLst>
              </a:tr>
              <a:tr h="159385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Additional invitees - Optional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014247"/>
                  </a:ext>
                </a:extLst>
              </a:tr>
              <a:tr h="7969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Deputy Director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 Leaders (PL)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AD, PED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AD, Finance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AD, SR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AD, CRTEC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AD, TI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7602642"/>
                  </a:ext>
                </a:extLst>
              </a:tr>
            </a:tbl>
          </a:graphicData>
        </a:graphic>
      </p:graphicFrame>
      <p:sp>
        <p:nvSpPr>
          <p:cNvPr id="50" name="Rectangle 49">
            <a:extLst>
              <a:ext uri="{FF2B5EF4-FFF2-40B4-BE49-F238E27FC236}">
                <a16:creationId xmlns:a16="http://schemas.microsoft.com/office/drawing/2014/main" id="{6B5D8B53-96EE-48B4-B214-8D70E9665AAD}"/>
              </a:ext>
            </a:extLst>
          </p:cNvPr>
          <p:cNvSpPr/>
          <p:nvPr/>
        </p:nvSpPr>
        <p:spPr>
          <a:xfrm>
            <a:off x="144135" y="6123400"/>
            <a:ext cx="11828963" cy="1061829"/>
          </a:xfrm>
          <a:prstGeom prst="rect">
            <a:avLst/>
          </a:prstGeom>
        </p:spPr>
        <p:txBody>
          <a:bodyPr wrap="square" numCol="3">
            <a:spAutoFit/>
          </a:bodyPr>
          <a:lstStyle/>
          <a:p>
            <a:pPr lvl="0"/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PL = Program Leader</a:t>
            </a:r>
          </a:p>
          <a:p>
            <a:pPr lvl="0"/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Dir = Director</a:t>
            </a:r>
          </a:p>
          <a:p>
            <a:pPr lvl="0"/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TI = Translational Initiatives</a:t>
            </a:r>
          </a:p>
          <a:p>
            <a:pPr lvl="0"/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RPD = Research Program Development</a:t>
            </a:r>
          </a:p>
          <a:p>
            <a:pPr lvl="0"/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pPr lvl="0"/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pPr lvl="0"/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pPr lvl="0"/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DD = Deputy Director</a:t>
            </a:r>
          </a:p>
          <a:p>
            <a:pPr lvl="0"/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CEF = Corporate &amp; Foundation engagement</a:t>
            </a:r>
          </a:p>
          <a:p>
            <a:pPr lvl="0"/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AD = Associate Director</a:t>
            </a:r>
          </a:p>
          <a:p>
            <a:pPr lvl="0"/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SR = Shared Resources</a:t>
            </a:r>
          </a:p>
          <a:p>
            <a:pPr lvl="0"/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pPr lvl="0"/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pPr lvl="0"/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  <a:p>
            <a:pPr lvl="0"/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Adv = Advancement</a:t>
            </a:r>
          </a:p>
          <a:p>
            <a:pPr lvl="0"/>
            <a:r>
              <a:rPr lang="en-US" sz="900" dirty="0" err="1">
                <a:solidFill>
                  <a:schemeClr val="bg1">
                    <a:lumMod val="65000"/>
                  </a:schemeClr>
                </a:solidFill>
              </a:rPr>
              <a:t>AsD</a:t>
            </a:r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 = Assistant Director</a:t>
            </a:r>
          </a:p>
          <a:p>
            <a:pPr lvl="0"/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CRTEC = Cancer Research Training &amp; Education Coordination</a:t>
            </a:r>
          </a:p>
          <a:p>
            <a:pPr lvl="0"/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 </a:t>
            </a:r>
          </a:p>
          <a:p>
            <a:pPr lvl="0"/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 </a:t>
            </a:r>
          </a:p>
          <a:p>
            <a:pPr lvl="0"/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6252D40B-7D8F-4C71-91B2-9E7DD5A8DBD2}"/>
              </a:ext>
            </a:extLst>
          </p:cNvPr>
          <p:cNvGraphicFramePr>
            <a:graphicFrameLocks noGrp="1"/>
          </p:cNvGraphicFramePr>
          <p:nvPr/>
        </p:nvGraphicFramePr>
        <p:xfrm>
          <a:off x="9420087" y="857008"/>
          <a:ext cx="2459623" cy="2431923"/>
        </p:xfrm>
        <a:graphic>
          <a:graphicData uri="http://schemas.openxmlformats.org/drawingml/2006/table">
            <a:tbl>
              <a:tblPr firstRow="1" firstCol="1" bandRow="1"/>
              <a:tblGrid>
                <a:gridCol w="1339104">
                  <a:extLst>
                    <a:ext uri="{9D8B030D-6E8A-4147-A177-3AD203B41FA5}">
                      <a16:colId xmlns:a16="http://schemas.microsoft.com/office/drawing/2014/main" val="1623521825"/>
                    </a:ext>
                  </a:extLst>
                </a:gridCol>
                <a:gridCol w="1120519">
                  <a:extLst>
                    <a:ext uri="{9D8B030D-6E8A-4147-A177-3AD203B41FA5}">
                      <a16:colId xmlns:a16="http://schemas.microsoft.com/office/drawing/2014/main" val="291150414"/>
                    </a:ext>
                  </a:extLst>
                </a:gridCol>
              </a:tblGrid>
              <a:tr h="84149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Renewal Prep meetings (bi-weekly)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38668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Jun 2023 </a:t>
                      </a: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– 12 &amp; 26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3:00-4:00 pm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16218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Jul 10 &amp; 24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3:00-4:00 pm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76027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Aug 7 &amp; 21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3:00-4:00 pm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657774"/>
                  </a:ext>
                </a:extLst>
              </a:tr>
              <a:tr h="16789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Sep 8 &amp; 18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3:00-4:00 pm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1709217"/>
                  </a:ext>
                </a:extLst>
              </a:tr>
              <a:tr h="10985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Oct 2, 16 &amp; 30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3:00-4:00 pm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240220"/>
                  </a:ext>
                </a:extLst>
              </a:tr>
              <a:tr h="10985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Nov 13 &amp; 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3:00-4:00 pm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8261000"/>
                  </a:ext>
                </a:extLst>
              </a:tr>
              <a:tr h="10985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Dec 11 &amp; 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3:00-4:00 pm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8876497"/>
                  </a:ext>
                </a:extLst>
              </a:tr>
              <a:tr h="10985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Jan 2024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 8 &amp; 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3:00-4:00 pm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562404"/>
                  </a:ext>
                </a:extLst>
              </a:tr>
              <a:tr h="10985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Feb 5 &amp; 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3:00-4:00 pm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0390618"/>
                  </a:ext>
                </a:extLst>
              </a:tr>
              <a:tr h="10985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Mar 4 &amp; 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3:00-4:00 pm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4235968"/>
                  </a:ext>
                </a:extLst>
              </a:tr>
              <a:tr h="10985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Apr 1, 15 &amp; 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3:00-4:00 pm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1679058"/>
                  </a:ext>
                </a:extLst>
              </a:tr>
              <a:tr h="10985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May 13 &amp; 27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3:00-4:00 pm</a:t>
                      </a: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9D9D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733968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0B3CF5EC-9295-43FC-842A-73B8C164E9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897494"/>
              </p:ext>
            </p:extLst>
          </p:nvPr>
        </p:nvGraphicFramePr>
        <p:xfrm>
          <a:off x="9420087" y="3369078"/>
          <a:ext cx="2453665" cy="1534672"/>
        </p:xfrm>
        <a:graphic>
          <a:graphicData uri="http://schemas.openxmlformats.org/drawingml/2006/table">
            <a:tbl>
              <a:tblPr firstRow="1" firstCol="1" bandRow="1"/>
              <a:tblGrid>
                <a:gridCol w="1277369">
                  <a:extLst>
                    <a:ext uri="{9D8B030D-6E8A-4147-A177-3AD203B41FA5}">
                      <a16:colId xmlns:a16="http://schemas.microsoft.com/office/drawing/2014/main" val="10288939"/>
                    </a:ext>
                  </a:extLst>
                </a:gridCol>
                <a:gridCol w="1176296">
                  <a:extLst>
                    <a:ext uri="{9D8B030D-6E8A-4147-A177-3AD203B41FA5}">
                      <a16:colId xmlns:a16="http://schemas.microsoft.com/office/drawing/2014/main" val="2701481042"/>
                    </a:ext>
                  </a:extLst>
                </a:gridCol>
              </a:tblGrid>
              <a:tr h="17844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Renewal Prep Team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291720"/>
                  </a:ext>
                </a:extLst>
              </a:tr>
              <a:tr h="1635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CRTEC, SR, Admin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ADs &amp; </a:t>
                      </a:r>
                      <a:r>
                        <a:rPr lang="en-US" sz="1200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AstDs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842106"/>
                  </a:ext>
                </a:extLst>
              </a:tr>
              <a:tr h="16354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JAXCC Director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Deputy Director</a:t>
                      </a:r>
                      <a:endParaRPr lang="en-US" sz="1200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119680"/>
                  </a:ext>
                </a:extLst>
              </a:tr>
              <a:tr h="194609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Program Leaders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CC Admins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8545945"/>
                  </a:ext>
                </a:extLst>
              </a:tr>
              <a:tr h="1784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Other invitees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3628945"/>
                  </a:ext>
                </a:extLst>
              </a:tr>
              <a:tr h="591779">
                <a:tc gridSpan="2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CCSG GFA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JAXCC FA and Finance AD</a:t>
                      </a:r>
                    </a:p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RPD team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CCSG GFA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7659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747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491</Words>
  <Application>Microsoft Office PowerPoint</Application>
  <PresentationFormat>Widescreen</PresentationFormat>
  <Paragraphs>158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Jackson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Swaran Nandini</dc:creator>
  <cp:lastModifiedBy>Kate Macko</cp:lastModifiedBy>
  <cp:revision>4</cp:revision>
  <dcterms:created xsi:type="dcterms:W3CDTF">2023-01-04T16:05:23Z</dcterms:created>
  <dcterms:modified xsi:type="dcterms:W3CDTF">2023-01-04T16:24:23Z</dcterms:modified>
</cp:coreProperties>
</file>